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9" r:id="rId1"/>
  </p:sldMasterIdLst>
  <p:notesMasterIdLst>
    <p:notesMasterId r:id="rId14"/>
  </p:notesMasterIdLst>
  <p:sldIdLst>
    <p:sldId id="257" r:id="rId2"/>
    <p:sldId id="258" r:id="rId3"/>
    <p:sldId id="290" r:id="rId4"/>
    <p:sldId id="291" r:id="rId5"/>
    <p:sldId id="289" r:id="rId6"/>
    <p:sldId id="288" r:id="rId7"/>
    <p:sldId id="281" r:id="rId8"/>
    <p:sldId id="283" r:id="rId9"/>
    <p:sldId id="282" r:id="rId10"/>
    <p:sldId id="262" r:id="rId11"/>
    <p:sldId id="263" r:id="rId12"/>
    <p:sldId id="261" r:id="rId1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8E1"/>
    <a:srgbClr val="2D5265"/>
    <a:srgbClr val="B7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C930A0-4310-4E7B-9FF5-82A5AF0134D7}" type="datetimeFigureOut">
              <a:rPr lang="pl-PL"/>
              <a:pPr>
                <a:defRPr/>
              </a:pPr>
              <a:t>2015-09-27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65EE46-B24D-41AE-9E64-063CC62F43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678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Jerzy Cieslik, Przedsiębiorczość technologiczna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40FB61-59BF-44BB-BA16-DF2FBD1D1088}" type="slidenum">
              <a:rPr lang="en-US" altLang="pl-PL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pl-PL" smtClean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45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5EE46-B24D-41AE-9E64-063CC62F430F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441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Jerzy Cieslik, Przedsiębiorczość dla ambitnych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6780F6-0F15-4D8B-B100-4F98A778304F}" type="slidenum">
              <a:rPr lang="en-US" altLang="pl-PL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pl-PL" smtClean="0">
              <a:solidFill>
                <a:srgbClr val="000000"/>
              </a:solidFill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3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8443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95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1919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87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5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ipa.edu.pl/index.php/ida/88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buk.pl/fiszka/147119/przedsiebiorczosc-polityka-rozwoj.html" TargetMode="External"/><Relationship Id="rId4" Type="http://schemas.openxmlformats.org/officeDocument/2006/relationships/hyperlink" Target="http://www.wydawnictwosedno.pl/przedsiebiorczosc-polityka-rozwoj-detai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ieslik.edu.pl/index.php/ida/86/" TargetMode="External"/><Relationship Id="rId2" Type="http://schemas.openxmlformats.org/officeDocument/2006/relationships/hyperlink" Target="http://www.cieslik.edu.pl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ipa.edu.pl/index.php/ida/56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4400" b="1" dirty="0" smtClean="0"/>
              <a:t>Wprowadzenie</a:t>
            </a:r>
            <a:endParaRPr lang="pl-PL" alt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Zaliczenie</a:t>
            </a:r>
          </a:p>
        </p:txBody>
      </p:sp>
      <p:sp>
        <p:nvSpPr>
          <p:cNvPr id="17411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altLang="pl-PL" sz="3200" dirty="0" smtClean="0"/>
              <a:t> Test końcowy</a:t>
            </a:r>
          </a:p>
          <a:p>
            <a:r>
              <a:rPr lang="pl-PL" altLang="pl-PL" sz="3200" dirty="0" smtClean="0"/>
              <a:t> </a:t>
            </a:r>
            <a:r>
              <a:rPr lang="pl-PL" altLang="pl-PL" sz="3200" dirty="0"/>
              <a:t>Prezentacja na temat wybranego rodzaju przedsiębiorczości</a:t>
            </a:r>
          </a:p>
          <a:p>
            <a:r>
              <a:rPr lang="pl-PL" altLang="pl-PL" sz="3200" dirty="0" smtClean="0"/>
              <a:t> Prezentacja na temat wybranego rodzaju przedsiębiorczości</a:t>
            </a:r>
          </a:p>
          <a:p>
            <a:r>
              <a:rPr lang="pl-PL" altLang="pl-PL" sz="3200" dirty="0"/>
              <a:t> </a:t>
            </a:r>
            <a:r>
              <a:rPr lang="pl-PL" altLang="pl-PL" sz="3200" dirty="0" smtClean="0"/>
              <a:t>Analiza porównawcza z wykorzystaniem metod ilościowych z wykorzystaniem międzynarodowych baz danych</a:t>
            </a:r>
          </a:p>
          <a:p>
            <a:pPr lvl="1">
              <a:buFont typeface="Wingdings" panose="05000000000000000000" pitchFamily="2" charset="2"/>
              <a:buNone/>
            </a:pPr>
            <a:endParaRPr lang="pl-PL" alt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Materiały do studiowania</a:t>
            </a:r>
          </a:p>
        </p:txBody>
      </p:sp>
      <p:sp>
        <p:nvSpPr>
          <p:cNvPr id="21507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altLang="pl-PL" sz="3200" dirty="0" smtClean="0"/>
              <a:t> </a:t>
            </a:r>
            <a:r>
              <a:rPr lang="pl-PL" altLang="pl-PL" sz="3200" u="sng" dirty="0" smtClean="0"/>
              <a:t>Na portalu SEIPA:</a:t>
            </a:r>
          </a:p>
          <a:p>
            <a:pPr marL="457189" lvl="1" indent="0">
              <a:buNone/>
            </a:pPr>
            <a:r>
              <a:rPr lang="pl-PL" altLang="pl-PL" sz="2600" dirty="0" smtClean="0">
                <a:hlinkClick r:id="rId3"/>
              </a:rPr>
              <a:t>www.seipa.edu.pl/index.php/ida/881/</a:t>
            </a:r>
            <a:endParaRPr lang="pl-PL" altLang="pl-PL" sz="2600" dirty="0" smtClean="0"/>
          </a:p>
          <a:p>
            <a:pPr lvl="1"/>
            <a:r>
              <a:rPr lang="pl-PL" altLang="pl-PL" sz="3200" u="sng" dirty="0" smtClean="0"/>
              <a:t>Podręcznik:</a:t>
            </a:r>
            <a:r>
              <a:rPr lang="pl-PL" altLang="pl-PL" sz="3200" dirty="0" smtClean="0"/>
              <a:t> </a:t>
            </a:r>
          </a:p>
          <a:p>
            <a:pPr marL="457189" lvl="1" indent="0">
              <a:buNone/>
            </a:pPr>
            <a:r>
              <a:rPr lang="pl-PL" smtClean="0"/>
              <a:t>J</a:t>
            </a:r>
            <a:r>
              <a:rPr lang="pl-PL" dirty="0"/>
              <a:t>. Cieślik, </a:t>
            </a:r>
            <a:r>
              <a:rPr lang="pl-PL" i="1" dirty="0">
                <a:hlinkClick r:id="rId4" tooltip="Link do Wydawnictwa"/>
              </a:rPr>
              <a:t>Przedsiębiorczość, polityka, rozwój</a:t>
            </a:r>
            <a:r>
              <a:rPr lang="pl-PL" dirty="0">
                <a:hlinkClick r:id="rId4" tooltip="Link do Wydawnictwa"/>
              </a:rPr>
              <a:t>, Wydawnictwo Akademickie Sedno, Warszawa, 2014,</a:t>
            </a:r>
            <a:r>
              <a:rPr lang="pl-PL" dirty="0"/>
              <a:t>  lub w wersji elektronicznej </a:t>
            </a:r>
            <a:r>
              <a:rPr lang="pl-PL" dirty="0">
                <a:hlinkClick r:id="rId5" tooltip="IBUK"/>
              </a:rPr>
              <a:t>w formie </a:t>
            </a:r>
            <a:r>
              <a:rPr lang="pl-PL" dirty="0" err="1">
                <a:hlinkClick r:id="rId5" tooltip="IBUK"/>
              </a:rPr>
              <a:t>ibuka</a:t>
            </a:r>
            <a:r>
              <a:rPr lang="pl-PL" dirty="0">
                <a:hlinkClick r:id="rId5" tooltip="IBUK"/>
              </a:rPr>
              <a:t>.</a:t>
            </a:r>
            <a:r>
              <a:rPr lang="pl-PL" dirty="0">
                <a:hlinkClick r:id="rId4" tooltip="Link do Wydawnictwa"/>
              </a:rPr>
              <a:t> </a:t>
            </a:r>
            <a:endParaRPr lang="pl-PL" alt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Sprawy organizacyjne</a:t>
            </a:r>
          </a:p>
        </p:txBody>
      </p:sp>
      <p:sp>
        <p:nvSpPr>
          <p:cNvPr id="174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710488" cy="5169551"/>
          </a:xfrm>
        </p:spPr>
        <p:txBody>
          <a:bodyPr>
            <a:normAutofit/>
          </a:bodyPr>
          <a:lstStyle/>
          <a:p>
            <a:pPr lvl="1"/>
            <a:r>
              <a:rPr lang="pl-PL" altLang="pl-PL" sz="2600" dirty="0" smtClean="0"/>
              <a:t> </a:t>
            </a:r>
            <a:r>
              <a:rPr lang="pl-PL" altLang="pl-PL" sz="2800" dirty="0"/>
              <a:t>Terminy </a:t>
            </a:r>
            <a:r>
              <a:rPr lang="pl-PL" altLang="pl-PL" sz="2800" dirty="0" smtClean="0"/>
              <a:t>zajęć:</a:t>
            </a:r>
          </a:p>
          <a:p>
            <a:pPr lvl="1"/>
            <a:r>
              <a:rPr lang="pl-PL" altLang="pl-PL" sz="2800" dirty="0" smtClean="0"/>
              <a:t> Terminy konsultacji:</a:t>
            </a:r>
          </a:p>
          <a:p>
            <a:pPr lvl="1"/>
            <a:r>
              <a:rPr lang="pl-PL" altLang="pl-PL" sz="2800" dirty="0" smtClean="0"/>
              <a:t> Obecność na zajęciach.</a:t>
            </a:r>
          </a:p>
          <a:p>
            <a:pPr lvl="1"/>
            <a:r>
              <a:rPr lang="pl-PL" altLang="pl-PL" sz="2800" dirty="0" smtClean="0"/>
              <a:t> Aktywność, koncentracja.</a:t>
            </a:r>
          </a:p>
          <a:p>
            <a:pPr lvl="1"/>
            <a:r>
              <a:rPr lang="pl-PL" altLang="pl-PL" sz="2800" dirty="0" smtClean="0"/>
              <a:t> Pytania?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/>
              <a:t>Dwie perspektywy: mikro i makro</a:t>
            </a:r>
            <a:endParaRPr lang="pl-PL" sz="3200" dirty="0"/>
          </a:p>
        </p:txBody>
      </p:sp>
      <p:sp>
        <p:nvSpPr>
          <p:cNvPr id="7171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114700"/>
            <a:ext cx="4335337" cy="5169551"/>
          </a:xfrm>
        </p:spPr>
        <p:txBody>
          <a:bodyPr/>
          <a:lstStyle/>
          <a:p>
            <a:pPr marL="0" indent="0">
              <a:buNone/>
            </a:pPr>
            <a:r>
              <a:rPr lang="pl-PL" altLang="pl-PL" sz="2400" dirty="0" smtClean="0"/>
              <a:t> </a:t>
            </a:r>
          </a:p>
          <a:p>
            <a:pPr marL="0" indent="0"/>
            <a:r>
              <a:rPr lang="pl-PL" altLang="pl-PL" sz="2400" b="1" dirty="0" smtClean="0"/>
              <a:t>Mikro:</a:t>
            </a:r>
            <a:r>
              <a:rPr lang="pl-PL" altLang="pl-PL" sz="2400" dirty="0" smtClean="0"/>
              <a:t> przedsiębiorca - szansa na biznes - przygotowanie do uruchomienia - rozwój firmy</a:t>
            </a:r>
          </a:p>
          <a:p>
            <a:pPr marL="0" indent="0">
              <a:buNone/>
            </a:pPr>
            <a:endParaRPr lang="pl-PL" altLang="pl-PL" sz="2400" dirty="0" smtClean="0"/>
          </a:p>
          <a:p>
            <a:pPr marL="457189" lvl="1" indent="0"/>
            <a:r>
              <a:rPr lang="pl-PL" altLang="pl-PL" sz="2000" dirty="0" smtClean="0"/>
              <a:t> Oferta dydaktyczna Katedry Przedsiębiorczości</a:t>
            </a:r>
          </a:p>
          <a:p>
            <a:pPr marL="457189" lvl="1" indent="0">
              <a:buNone/>
            </a:pPr>
            <a:endParaRPr lang="pl-PL" altLang="pl-PL" sz="2000" dirty="0" smtClean="0"/>
          </a:p>
          <a:p>
            <a:pPr marL="457189" lvl="1" indent="0"/>
            <a:r>
              <a:rPr lang="pl-PL" altLang="pl-PL" sz="2000" dirty="0" smtClean="0"/>
              <a:t> Program „Przedsiębiorczość dla ambitnych” </a:t>
            </a:r>
            <a:r>
              <a:rPr lang="pl-PL" altLang="pl-PL" sz="1600" b="1" dirty="0">
                <a:hlinkClick r:id="rId2"/>
              </a:rPr>
              <a:t>www.seipa.edu.pl</a:t>
            </a:r>
            <a:r>
              <a:rPr lang="pl-PL" altLang="pl-PL" sz="1600" b="1" dirty="0"/>
              <a:t> </a:t>
            </a:r>
          </a:p>
          <a:p>
            <a:pPr lvl="1">
              <a:buFont typeface="Wingdings" panose="05000000000000000000" pitchFamily="2" charset="2"/>
              <a:buNone/>
            </a:pPr>
            <a:endParaRPr lang="pl-PL" altLang="pl-PL" dirty="0" smtClean="0"/>
          </a:p>
          <a:p>
            <a:pPr marL="0" indent="0">
              <a:buFont typeface="Wingdings" panose="05000000000000000000" pitchFamily="2" charset="2"/>
              <a:buChar char="q"/>
            </a:pPr>
            <a:endParaRPr lang="pl-PL" altLang="pl-PL" dirty="0" smtClean="0"/>
          </a:p>
        </p:txBody>
      </p:sp>
      <p:sp>
        <p:nvSpPr>
          <p:cNvPr id="7172" name="Symbol zastępczy zawartości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endParaRPr lang="pl-PL" altLang="pl-PL" sz="2400" dirty="0" smtClean="0"/>
          </a:p>
          <a:p>
            <a:pPr marL="0" indent="0"/>
            <a:r>
              <a:rPr lang="pl-PL" altLang="pl-PL" sz="2400" b="1" dirty="0" smtClean="0"/>
              <a:t>Podręczniki:</a:t>
            </a:r>
          </a:p>
          <a:p>
            <a:pPr marL="0" indent="0">
              <a:buNone/>
            </a:pPr>
            <a:endParaRPr lang="pl-PL" altLang="pl-PL" sz="2400" b="1" dirty="0" smtClean="0"/>
          </a:p>
          <a:p>
            <a:pPr marL="457189" lvl="1" indent="0"/>
            <a:r>
              <a:rPr lang="pl-PL" altLang="pl-PL" sz="2000" dirty="0" smtClean="0"/>
              <a:t> J. Cieślik </a:t>
            </a:r>
            <a:r>
              <a:rPr lang="pl-PL" altLang="pl-PL" sz="2000" dirty="0"/>
              <a:t>„Przedsiębiorczość  dla ambitnych. Jak uruchomić własny biznes”, WAIP, Warszawa , 2010. Wersja </a:t>
            </a:r>
            <a:r>
              <a:rPr lang="pl-PL" altLang="pl-PL" sz="2000" dirty="0" smtClean="0"/>
              <a:t>elektroniczna:  </a:t>
            </a:r>
            <a:r>
              <a:rPr lang="pl-PL" altLang="pl-PL" sz="1600" b="1" dirty="0" smtClean="0">
                <a:hlinkClick r:id="rId3"/>
              </a:rPr>
              <a:t>http://cieslik.edu.pl/index.php/ida/86/</a:t>
            </a:r>
            <a:endParaRPr lang="pl-PL" altLang="pl-PL" sz="1600" b="1" dirty="0" smtClean="0"/>
          </a:p>
          <a:p>
            <a:pPr marL="457189" lvl="1" indent="0">
              <a:buNone/>
            </a:pPr>
            <a:endParaRPr lang="pl-PL" altLang="pl-PL" sz="1600" dirty="0"/>
          </a:p>
          <a:p>
            <a:pPr marL="457189" lvl="1" indent="0"/>
            <a:r>
              <a:rPr lang="pl-PL" altLang="pl-PL" sz="2000" dirty="0" smtClean="0"/>
              <a:t>B. Glinka, S. </a:t>
            </a:r>
            <a:r>
              <a:rPr lang="pl-PL" altLang="pl-PL" sz="2000" dirty="0" err="1" smtClean="0"/>
              <a:t>Gudkova</a:t>
            </a:r>
            <a:r>
              <a:rPr lang="pl-PL" altLang="pl-PL" sz="2000" dirty="0" smtClean="0"/>
              <a:t>, Przedsiębiorczość, Wolters Kluwer, Warszawa 2011.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Dwie perspektywy: mikro i makro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Mikro: Jak uruchomić i rozwinąć własny biznes (indywidualnie bądź zespołowo)?</a:t>
            </a:r>
          </a:p>
          <a:p>
            <a:r>
              <a:rPr lang="pl-PL" dirty="0" smtClean="0"/>
              <a:t>Makro</a:t>
            </a:r>
            <a:r>
              <a:rPr lang="pl-PL" dirty="0"/>
              <a:t>: </a:t>
            </a:r>
            <a:r>
              <a:rPr lang="pl-PL" dirty="0" smtClean="0"/>
              <a:t>Jakie ekonomiczne i społeczne uwarunkowania oraz skutki aktywności przedsiębiorczej obywateli?</a:t>
            </a:r>
          </a:p>
        </p:txBody>
      </p:sp>
    </p:spTree>
    <p:extLst>
      <p:ext uri="{BB962C8B-B14F-4D97-AF65-F5344CB8AC3E}">
        <p14:creationId xmlns:p14="http://schemas.microsoft.com/office/powerpoint/2010/main" val="12942143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Perspektywa mikroekonomiczna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Przedmiot </a:t>
            </a:r>
            <a:r>
              <a:rPr lang="pl-PL" b="1" dirty="0" smtClean="0"/>
              <a:t>Tworzenie nowego biznesu</a:t>
            </a:r>
          </a:p>
          <a:p>
            <a:r>
              <a:rPr lang="pl-PL" dirty="0" smtClean="0"/>
              <a:t> Materiały szkoleniowe dostępne na </a:t>
            </a:r>
            <a:r>
              <a:rPr lang="pl-PL" dirty="0"/>
              <a:t>Portalu SEIPA </a:t>
            </a:r>
            <a:r>
              <a:rPr lang="pl-PL" dirty="0">
                <a:hlinkClick r:id="rId2"/>
              </a:rPr>
              <a:t>http://www.seipa.edu.pl/index.php/ida/569</a:t>
            </a:r>
            <a:r>
              <a:rPr lang="pl-PL" sz="2400" dirty="0" smtClean="0">
                <a:hlinkClick r:id="rId2"/>
              </a:rPr>
              <a:t>/</a:t>
            </a:r>
            <a:r>
              <a:rPr lang="pl-PL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332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Nowy biznes – schemat realizacyjny</a:t>
            </a:r>
            <a:endParaRPr lang="en-US" sz="3200" dirty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471221"/>
            <a:ext cx="8642350" cy="4456895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58823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3200" dirty="0"/>
              <a:t>Koncentracja na pierwszej fazie - od pomysłu do wstępnej koncepcji przedsięwzięcia  </a:t>
            </a:r>
            <a:endParaRPr lang="en-US" sz="3200" dirty="0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7671509"/>
              </p:ext>
            </p:extLst>
          </p:nvPr>
        </p:nvGraphicFramePr>
        <p:xfrm>
          <a:off x="424106" y="1700808"/>
          <a:ext cx="8295787" cy="3339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3" imgW="8116433" imgH="3266667" progId="Paint.Picture">
                  <p:embed/>
                </p:oleObj>
              </mc:Choice>
              <mc:Fallback>
                <p:oleObj name="Bitmap Image" r:id="rId3" imgW="8116433" imgH="32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06" y="1700808"/>
                        <a:ext cx="8295787" cy="3339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31761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Perspektywa makroekonomiczna – niniejszy przedmiot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</a:t>
            </a:r>
            <a:r>
              <a:rPr lang="pl-PL" sz="2400" dirty="0" smtClean="0"/>
              <a:t>Makro</a:t>
            </a:r>
            <a:r>
              <a:rPr lang="pl-PL" sz="2400" dirty="0"/>
              <a:t>: </a:t>
            </a:r>
            <a:r>
              <a:rPr lang="pl-PL" sz="2400" dirty="0" err="1" smtClean="0"/>
              <a:t>Społeczno</a:t>
            </a:r>
            <a:r>
              <a:rPr lang="pl-PL" sz="2400" dirty="0" smtClean="0"/>
              <a:t> - </a:t>
            </a:r>
            <a:r>
              <a:rPr lang="pl-PL" sz="2400" dirty="0"/>
              <a:t>ekonomiczny wymiar </a:t>
            </a:r>
            <a:r>
              <a:rPr lang="pl-PL" sz="2400" dirty="0" smtClean="0"/>
              <a:t>przedsiębiorczości.</a:t>
            </a:r>
          </a:p>
          <a:p>
            <a:r>
              <a:rPr lang="pl-PL" altLang="pl-PL" sz="2400" dirty="0" smtClean="0"/>
              <a:t>Jaki </a:t>
            </a:r>
            <a:r>
              <a:rPr lang="pl-PL" altLang="pl-PL" sz="2400" dirty="0"/>
              <a:t>jest związek przedsiębiorczości z rozwojem gospodarczym, a </a:t>
            </a:r>
            <a:r>
              <a:rPr lang="pl-PL" altLang="pl-PL" sz="2400" dirty="0" smtClean="0"/>
              <a:t>zwłaszcza:</a:t>
            </a:r>
          </a:p>
          <a:p>
            <a:pPr lvl="1"/>
            <a:r>
              <a:rPr lang="pl-PL" altLang="pl-PL" sz="2200" dirty="0" smtClean="0"/>
              <a:t>z zatrudnieniem,</a:t>
            </a:r>
          </a:p>
          <a:p>
            <a:pPr lvl="1"/>
            <a:r>
              <a:rPr lang="pl-PL" altLang="pl-PL" sz="2200" dirty="0" smtClean="0"/>
              <a:t>z </a:t>
            </a:r>
            <a:r>
              <a:rPr lang="pl-PL" altLang="pl-PL" sz="2200" dirty="0"/>
              <a:t>wdrażaniem </a:t>
            </a:r>
            <a:r>
              <a:rPr lang="pl-PL" altLang="pl-PL" sz="2200" dirty="0" smtClean="0"/>
              <a:t>innowacji,</a:t>
            </a:r>
          </a:p>
          <a:p>
            <a:pPr lvl="1"/>
            <a:r>
              <a:rPr lang="pl-PL" altLang="pl-PL" sz="2200" dirty="0" smtClean="0"/>
              <a:t>z </a:t>
            </a:r>
            <a:r>
              <a:rPr lang="pl-PL" altLang="pl-PL" sz="2200" dirty="0"/>
              <a:t>umiędzynarodowieniem </a:t>
            </a:r>
            <a:r>
              <a:rPr lang="pl-PL" altLang="pl-PL" sz="2200" dirty="0" smtClean="0"/>
              <a:t>gospodarki.</a:t>
            </a:r>
          </a:p>
          <a:p>
            <a:r>
              <a:rPr lang="pl-PL" dirty="0"/>
              <a:t> </a:t>
            </a:r>
            <a:r>
              <a:rPr lang="pl-PL" altLang="pl-PL" sz="2400" dirty="0" smtClean="0"/>
              <a:t>Porównania </a:t>
            </a:r>
            <a:r>
              <a:rPr lang="pl-PL" altLang="pl-PL" sz="2400" dirty="0"/>
              <a:t>międzynarodowe: Czy Polacy są </a:t>
            </a:r>
            <a:r>
              <a:rPr lang="pl-PL" altLang="pl-PL" sz="2400" dirty="0" smtClean="0"/>
              <a:t>bardziej/mniej przedsiębiorczy </a:t>
            </a:r>
            <a:r>
              <a:rPr lang="pl-PL" altLang="pl-PL" sz="2400" dirty="0"/>
              <a:t>niż inne </a:t>
            </a:r>
            <a:r>
              <a:rPr lang="pl-PL" altLang="pl-PL" sz="2400" dirty="0" smtClean="0"/>
              <a:t>narody?</a:t>
            </a:r>
          </a:p>
          <a:p>
            <a:r>
              <a:rPr lang="pl-PL" altLang="pl-PL" sz="2400" dirty="0"/>
              <a:t> </a:t>
            </a:r>
            <a:r>
              <a:rPr lang="pl-PL" altLang="pl-PL" sz="2400" dirty="0" smtClean="0"/>
              <a:t>Czy </a:t>
            </a:r>
            <a:r>
              <a:rPr lang="pl-PL" altLang="pl-PL" sz="2400" dirty="0"/>
              <a:t>i jak wspierać przedsiębiorczość</a:t>
            </a:r>
            <a:r>
              <a:rPr lang="pl-PL" altLang="pl-PL" sz="2400" dirty="0" smtClean="0"/>
              <a:t>?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16649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Zakres tematyczny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975359" y="1277279"/>
            <a:ext cx="7193282" cy="4702632"/>
            <a:chOff x="975358" y="1436915"/>
            <a:chExt cx="7193282" cy="4702632"/>
          </a:xfrm>
        </p:grpSpPr>
        <p:sp>
          <p:nvSpPr>
            <p:cNvPr id="5" name="Prostokąt 4"/>
            <p:cNvSpPr/>
            <p:nvPr/>
          </p:nvSpPr>
          <p:spPr>
            <a:xfrm>
              <a:off x="2434045" y="1436915"/>
              <a:ext cx="4275909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Istota przedsiębiorczości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1693816" y="2090056"/>
              <a:ext cx="5756366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Oblicza przedsiębiorczości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975358" y="2743197"/>
              <a:ext cx="7193281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Metody pomiaru i co z nich wynika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975358" y="5599616"/>
              <a:ext cx="7193281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 smtClean="0">
                  <a:solidFill>
                    <a:srgbClr val="810029"/>
                  </a:solidFill>
                </a:rPr>
                <a:t>Polityka przedsiębiorczości</a:t>
              </a:r>
              <a:endParaRPr lang="pl-PL" sz="2400" b="1" dirty="0">
                <a:solidFill>
                  <a:srgbClr val="810029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 rot="16200000">
              <a:off x="1001484" y="3370211"/>
              <a:ext cx="2090064" cy="214231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Zatrudnienie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 rot="16200000">
              <a:off x="3531325" y="3365860"/>
              <a:ext cx="2090064" cy="215101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Innowacje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rot="16200000">
              <a:off x="6048100" y="3365858"/>
              <a:ext cx="2090064" cy="215101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Umiędzynarodowienie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4446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Zakładane efekty kształcenia</a:t>
            </a:r>
          </a:p>
        </p:txBody>
      </p:sp>
      <p:graphicFrame>
        <p:nvGraphicFramePr>
          <p:cNvPr id="5" name="Symbol zastępczy zawartośc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3560451"/>
              </p:ext>
            </p:extLst>
          </p:nvPr>
        </p:nvGraphicFramePr>
        <p:xfrm>
          <a:off x="250825" y="961485"/>
          <a:ext cx="8642350" cy="5392770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336522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5265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WIEDZA</a:t>
                      </a:r>
                    </a:p>
                  </a:txBody>
                  <a:tcPr marL="71578" marR="71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8E1"/>
                    </a:solidFill>
                  </a:tcPr>
                </a:tc>
              </a:tr>
              <a:tr h="15714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źródła danych wykorzystywanych w analizie rozwoju przedsiębiorczości.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metody analizy związków między  przedsiębiorczością a rozwojem gospodarczym.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wskaźniki przedsiębiorczości, stosowane w porównaniach międzynarodowych.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>
                          <a:tab pos="271463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teoretyczne podstawy polityki w zakresie przedsiębiorczości i innowacyjności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 koncepcje dotyczące wykorzystania aktywności przedsiębiorczej do walki z bezrobociem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podstawowe koncepcje dotyczące roli kapitału zagranicznego dla krajów przyjmujących</a:t>
                      </a:r>
                    </a:p>
                  </a:txBody>
                  <a:tcPr marL="71578" marR="71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361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D5265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UMIEJĘTNOŚCI</a:t>
                      </a:r>
                    </a:p>
                  </a:txBody>
                  <a:tcPr marL="71578" marR="71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8E1"/>
                    </a:solidFill>
                  </a:tcPr>
                </a:tc>
              </a:tr>
              <a:tr h="2208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Potrafi  dokonać  analizy porównawczej w skali międzynarodowej  związków między rozwojem przedsiębiorczości a  otoczeniem instytucjonalnymi prowadzenia biznesu.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Potrafi dokonać analizy związku między innowacyjnością a sukcesem w biznesie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Potrafi przeprowadzić analizę porównawczą poziomu aktywności przedsiębiorczej w Polsce na tle innych krajów Europy i Świata.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Potrafi dokonać oceny zmian otoczenia zewnętrznego i określonych instrumentów polityki gospodarczej na funkcjonowanie  MŚP.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Potrafi wykazać zróżnicowaną skuteczność instrumentów polityki gospodarczej stymulujących przedsiębiorczość, w zależności od poziomu rozwoju gospodarczego i uwarunkowań kulturowych.</a:t>
                      </a:r>
                    </a:p>
                  </a:txBody>
                  <a:tcPr marL="71578" marR="71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361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D5265"/>
                          </a:solidFill>
                          <a:effectLst/>
                          <a:latin typeface="+mj-lt"/>
                          <a:ea typeface="Times New Roman" pitchFamily="18" charset="0"/>
                          <a:cs typeface="Bookman Old Style" pitchFamily="18" charset="0"/>
                        </a:rPr>
                        <a:t>KOMPETENCJE SPOŁECZNE</a:t>
                      </a:r>
                    </a:p>
                  </a:txBody>
                  <a:tcPr marL="71578" marR="71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8E1"/>
                    </a:solidFill>
                  </a:tcPr>
                </a:tc>
              </a:tr>
              <a:tr h="7857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Zna specyfikę przedsiębiorczości kobiet i barier w tej dziedzinie w różnych krajach.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Rozumie różnice motywów podejmowania działalności gospodarczej.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Rozumie wpływ tradycji, kultury, religii na decyzje przedsiębiorcze w różnych krajach.</a:t>
                      </a:r>
                    </a:p>
                  </a:txBody>
                  <a:tcPr marL="71578" marR="71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9052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WWG 2015_VII_Polityka przedsiębiorczości" id="{D8BFA4CB-E9B2-4529-B5ED-B2F87360FE51}" vid="{0E8A27B2-B9AF-4631-B105-1BB0085DB71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492</Words>
  <Application>Microsoft Office PowerPoint</Application>
  <PresentationFormat>Pokaz na ekranie (4:3)</PresentationFormat>
  <Paragraphs>88</Paragraphs>
  <Slides>12</Slides>
  <Notes>3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Times New Roman</vt:lpstr>
      <vt:lpstr>Wingdings</vt:lpstr>
      <vt:lpstr>Motyw pakietu Office</vt:lpstr>
      <vt:lpstr>Bitmap Image</vt:lpstr>
      <vt:lpstr>Prezentacja programu PowerPoint</vt:lpstr>
      <vt:lpstr>Dwie perspektywy: mikro i makro</vt:lpstr>
      <vt:lpstr>Dwie perspektywy: mikro i makro</vt:lpstr>
      <vt:lpstr>Perspektywa mikroekonomiczna </vt:lpstr>
      <vt:lpstr>Nowy biznes – schemat realizacyjny</vt:lpstr>
      <vt:lpstr>Koncentracja na pierwszej fazie - od pomysłu do wstępnej koncepcji przedsięwzięcia  </vt:lpstr>
      <vt:lpstr>Perspektywa makroekonomiczna – niniejszy przedmiot </vt:lpstr>
      <vt:lpstr>Zakres tematyczny</vt:lpstr>
      <vt:lpstr>Zakładane efekty kształcenia</vt:lpstr>
      <vt:lpstr>Zaliczenie</vt:lpstr>
      <vt:lpstr>Materiały do studiowania</vt:lpstr>
      <vt:lpstr>Sprawy organizacyjne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Przedsiębiorczość w warunkach globalizacji</dc:title>
  <dc:creator>Jerzy Cieślik</dc:creator>
  <cp:lastModifiedBy>Centrum Przedsiębiorczości ALK</cp:lastModifiedBy>
  <cp:revision>98</cp:revision>
  <dcterms:created xsi:type="dcterms:W3CDTF">2012-10-23T16:16:59Z</dcterms:created>
  <dcterms:modified xsi:type="dcterms:W3CDTF">2015-09-27T11:38:09Z</dcterms:modified>
</cp:coreProperties>
</file>